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257" r:id="rId4"/>
    <p:sldId id="287" r:id="rId5"/>
    <p:sldId id="273" r:id="rId6"/>
    <p:sldId id="285" r:id="rId7"/>
    <p:sldId id="274" r:id="rId8"/>
    <p:sldId id="271" r:id="rId9"/>
    <p:sldId id="265" r:id="rId10"/>
  </p:sldIdLst>
  <p:sldSz cx="9144000" cy="6858000" type="screen4x3"/>
  <p:notesSz cx="6864350" cy="99964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4552" cy="499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88211" y="0"/>
            <a:ext cx="2974552" cy="499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F47590-8D03-4981-81B5-E645796410A2}" type="datetime1"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07.02.2023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94928"/>
            <a:ext cx="2974552" cy="499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88211" y="9494928"/>
            <a:ext cx="2974552" cy="499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7E8E99-E555-4FD9-A295-9F8139D1A81F}" type="slidenum">
              <a:t>‹Nr.›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639323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4552" cy="499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t" anchorCtr="0" compatLnSpc="1"/>
          <a:lstStyle>
            <a:lvl1pPr marL="0" marR="0" lvl="0" indent="0" algn="l" defTabSz="96341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idx="1"/>
          </p:nvPr>
        </p:nvSpPr>
        <p:spPr>
          <a:xfrm>
            <a:off x="3888202" y="0"/>
            <a:ext cx="2974552" cy="499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t" anchorCtr="0" compatLnSpc="1"/>
          <a:lstStyle>
            <a:lvl1pPr marL="0" marR="0" lvl="0" indent="0" algn="r" defTabSz="96341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38EDBED8-E65F-4067-B493-F6AA444DF612}" type="datetime1">
              <a:rPr lang="de-DE"/>
              <a:pPr lvl="0"/>
              <a:t>07.02.2023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46" y="749295"/>
            <a:ext cx="4997452" cy="374967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izenplatzhalter 4"/>
          <p:cNvSpPr txBox="1">
            <a:spLocks noGrp="1"/>
          </p:cNvSpPr>
          <p:nvPr>
            <p:ph type="body" sz="quarter" idx="3"/>
          </p:nvPr>
        </p:nvSpPr>
        <p:spPr>
          <a:xfrm>
            <a:off x="686430" y="4748332"/>
            <a:ext cx="5491484" cy="4498418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9494919"/>
            <a:ext cx="2974552" cy="499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b" anchorCtr="0" compatLnSpc="1"/>
          <a:lstStyle>
            <a:lvl1pPr marL="0" marR="0" lvl="0" indent="0" algn="l" defTabSz="96341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3888202" y="9494919"/>
            <a:ext cx="2974552" cy="499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6341" tIns="48170" rIns="96341" bIns="48170" anchor="b" anchorCtr="0" compatLnSpc="1"/>
          <a:lstStyle>
            <a:lvl1pPr marL="0" marR="0" lvl="0" indent="0" algn="r" defTabSz="96341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938B8BE7-F648-44BF-B1A8-F8D703C7E47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93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7"/>
          <p:cNvSpPr txBox="1">
            <a:spLocks noGrp="1"/>
          </p:cNvSpPr>
          <p:nvPr>
            <p:ph type="ctrTitle"/>
          </p:nvPr>
        </p:nvSpPr>
        <p:spPr>
          <a:xfrm>
            <a:off x="2286000" y="3124203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8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575F6D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27"/>
          <p:cNvSpPr txBox="1">
            <a:spLocks noGrp="1"/>
          </p:cNvSpPr>
          <p:nvPr>
            <p:ph type="dt" sz="half" idx="7"/>
          </p:nvPr>
        </p:nvSpPr>
        <p:spPr>
          <a:xfrm rot="5400013">
            <a:off x="7764548" y="1174094"/>
            <a:ext cx="2286000" cy="3810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5" name="Fußzeilenplatzhalter 16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273" y="4181670"/>
            <a:ext cx="3657600" cy="3840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6" name="Rechteck 9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FEC3AE">
              <a:alpha val="54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7" name="Rechteck 11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FFD9CE">
              <a:alpha val="36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8" name="Rechteck 13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FFD9CE">
              <a:alpha val="7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9" name="Rechteck 18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FFEDE8">
              <a:alpha val="7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0" name="Gerade Verbindung 10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1" name="Gerade Verbindung 17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FEDE8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2" name="Gerade Verbindung 19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3" name="Gerade Verbindung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8575">
            <a:solidFill>
              <a:srgbClr val="FEC3A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4" name="Gerade Verbindung 14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5" name="Gerade Verbindung 21"/>
          <p:cNvSpPr/>
          <p:nvPr/>
        </p:nvSpPr>
        <p:spPr>
          <a:xfrm>
            <a:off x="9113852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6" name="Rechteck 26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FEC3AE">
              <a:alpha val="5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7" name="Ellipse 20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8" name="Ellipse 22"/>
          <p:cNvSpPr/>
          <p:nvPr/>
        </p:nvSpPr>
        <p:spPr>
          <a:xfrm>
            <a:off x="1309631" y="4866747"/>
            <a:ext cx="641424" cy="6414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9" name="Ellipse 23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20" name="Ellipse 25"/>
          <p:cNvSpPr/>
          <p:nvPr/>
        </p:nvSpPr>
        <p:spPr>
          <a:xfrm>
            <a:off x="1664208" y="5788152"/>
            <a:ext cx="274320" cy="27432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21" name="Ellipse 24"/>
          <p:cNvSpPr/>
          <p:nvPr/>
        </p:nvSpPr>
        <p:spPr>
          <a:xfrm>
            <a:off x="1904996" y="4495803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22" name="Foliennummernplatzhalter 28"/>
          <p:cNvSpPr txBox="1">
            <a:spLocks noGrp="1"/>
          </p:cNvSpPr>
          <p:nvPr>
            <p:ph type="sldNum" sz="quarter" idx="8"/>
          </p:nvPr>
        </p:nvSpPr>
        <p:spPr>
          <a:xfrm>
            <a:off x="1325541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C64522C0-E7CE-4BE3-B1F0-B94F3B52980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66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6BED04-EF62-4F1C-8C9F-00B390A6E52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06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1676396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A78761-03FD-406C-8C28-C2C9D03067B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11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5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34BB48-F28B-4C53-8961-FAF5B6F0CC11}" type="slidenum">
              <a:t>‹Nr.›</a:t>
            </a:fld>
            <a:endParaRPr lang="de-DE"/>
          </a:p>
        </p:txBody>
      </p:sp>
      <p:sp>
        <p:nvSpPr>
          <p:cNvPr id="6" name="Fußzeilenplatzhalter 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</p:spTree>
    <p:extLst>
      <p:ext uri="{BB962C8B-B14F-4D97-AF65-F5344CB8AC3E}">
        <p14:creationId xmlns:p14="http://schemas.microsoft.com/office/powerpoint/2010/main" val="395784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">
    <p:bg>
      <p:bgPr>
        <a:solidFill>
          <a:srgbClr val="575F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2286000" y="2895603"/>
            <a:ext cx="6172200" cy="2053586"/>
          </a:xfrm>
        </p:spPr>
        <p:txBody>
          <a:bodyPr/>
          <a:lstStyle>
            <a:lvl1pPr>
              <a:defRPr b="1">
                <a:solidFill>
                  <a:srgbClr val="FFF39D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2286000" y="5010153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F39D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>
          <a:xfrm rot="5400013">
            <a:off x="7763185" y="1170427"/>
            <a:ext cx="2286000" cy="381003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455" y="4178808"/>
            <a:ext cx="3657600" cy="384048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6" name="Rechteck 8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FEC3AE">
              <a:alpha val="54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7" name="Rechteck 9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FFD9CE">
              <a:alpha val="36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8" name="Rechteck 10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FFD9CE">
              <a:alpha val="7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9" name="Rechteck 11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FFEDE8">
              <a:alpha val="7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0" name="Gerade Verbindung 12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1" name="Gerade Verbindung 13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FEDE8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2" name="Gerade Verbindung 14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3" name="Gerade Verbindung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8575">
            <a:solidFill>
              <a:srgbClr val="FEC3A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4" name="Gerade Verbindung 16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5" name="Rechteck 17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FEC3AE">
              <a:alpha val="5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6" name="Ellipse 18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7" name="Ellipse 19"/>
          <p:cNvSpPr/>
          <p:nvPr/>
        </p:nvSpPr>
        <p:spPr>
          <a:xfrm>
            <a:off x="1324700" y="4866747"/>
            <a:ext cx="641424" cy="6414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8" name="Ellipse 20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9" name="Ellipse 21"/>
          <p:cNvSpPr/>
          <p:nvPr/>
        </p:nvSpPr>
        <p:spPr>
          <a:xfrm>
            <a:off x="1664208" y="5791196"/>
            <a:ext cx="274320" cy="27432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20" name="Ellipse 22"/>
          <p:cNvSpPr/>
          <p:nvPr/>
        </p:nvSpPr>
        <p:spPr>
          <a:xfrm>
            <a:off x="1879037" y="4479892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21" name="Gerade Verbindung 25"/>
          <p:cNvSpPr/>
          <p:nvPr/>
        </p:nvSpPr>
        <p:spPr>
          <a:xfrm>
            <a:off x="9097941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22" name="Foliennummernplatzhalter 5"/>
          <p:cNvSpPr txBox="1">
            <a:spLocks noGrp="1"/>
          </p:cNvSpPr>
          <p:nvPr>
            <p:ph type="sldNum" sz="quarter" idx="8"/>
          </p:nvPr>
        </p:nvSpPr>
        <p:spPr>
          <a:xfrm>
            <a:off x="1340620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EE9EA513-2ED9-4F88-A663-86D14096517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20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4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5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C9890D-5B78-49E0-B9F7-5F53C91B55F4}" type="slidenum">
              <a:t>‹Nr.›</a:t>
            </a:fld>
            <a:endParaRPr lang="de-DE"/>
          </a:p>
        </p:txBody>
      </p:sp>
      <p:sp>
        <p:nvSpPr>
          <p:cNvPr id="6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Inhaltsplatzhalter 10"/>
          <p:cNvSpPr txBox="1">
            <a:spLocks noGrp="1"/>
          </p:cNvSpPr>
          <p:nvPr>
            <p:ph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4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4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5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990DF7-D902-4841-A97B-8680B6053133}" type="slidenum">
              <a:t>‹Nr.›</a:t>
            </a:fld>
            <a:endParaRPr lang="de-DE"/>
          </a:p>
        </p:txBody>
      </p:sp>
      <p:sp>
        <p:nvSpPr>
          <p:cNvPr id="6" name="Inhaltsplatzhalter 10"/>
          <p:cNvSpPr txBox="1">
            <a:spLocks noGrp="1"/>
          </p:cNvSpPr>
          <p:nvPr>
            <p:ph idx="2"/>
          </p:nvPr>
        </p:nvSpPr>
        <p:spPr>
          <a:xfrm>
            <a:off x="457200" y="2362196"/>
            <a:ext cx="3657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Inhaltsplatzhalter 12"/>
          <p:cNvSpPr txBox="1">
            <a:spLocks noGrp="1"/>
          </p:cNvSpPr>
          <p:nvPr>
            <p:ph idx="4"/>
          </p:nvPr>
        </p:nvSpPr>
        <p:spPr>
          <a:xfrm>
            <a:off x="4371975" y="2362196"/>
            <a:ext cx="3657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extplatzhalter 11"/>
          <p:cNvSpPr txBox="1">
            <a:spLocks noGrp="1"/>
          </p:cNvSpPr>
          <p:nvPr>
            <p:ph type="body" idx="1"/>
          </p:nvPr>
        </p:nvSpPr>
        <p:spPr>
          <a:xfrm>
            <a:off x="457200" y="1569723"/>
            <a:ext cx="3657600" cy="658368"/>
          </a:xfrm>
          <a:solidFill>
            <a:srgbClr val="FE8637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13"/>
          <p:cNvSpPr txBox="1">
            <a:spLocks noGrp="1"/>
          </p:cNvSpPr>
          <p:nvPr>
            <p:ph type="body" idx="3"/>
          </p:nvPr>
        </p:nvSpPr>
        <p:spPr>
          <a:xfrm>
            <a:off x="4343400" y="1569723"/>
            <a:ext cx="3657600" cy="658368"/>
          </a:xfrm>
          <a:solidFill>
            <a:srgbClr val="FE8637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1906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4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70EF81-5516-42DA-9C3C-37BA0A81CC84}" type="slidenum">
              <a:t>‹Nr.›</a:t>
            </a:fld>
            <a:endParaRPr lang="de-DE"/>
          </a:p>
        </p:txBody>
      </p:sp>
      <p:sp>
        <p:nvSpPr>
          <p:cNvPr id="5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</p:spTree>
    <p:extLst>
      <p:ext uri="{BB962C8B-B14F-4D97-AF65-F5344CB8AC3E}">
        <p14:creationId xmlns:p14="http://schemas.microsoft.com/office/powerpoint/2010/main" val="95674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BD84D1-409A-4D12-89F0-FFF4C454B6D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81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9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 rot="5400013">
            <a:off x="3371849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Gerade Verbindung 7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6" name="Gerade Verbindung 8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701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7" name="Gerade Verbindung 10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9046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8" name="Rechteck 11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>
              <a:alpha val="87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9" name="Gerade Verbindung 12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0" name="Ellipse 1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1" name="Inhaltsplatzhalter 17"/>
          <p:cNvSpPr txBox="1">
            <a:spLocks noGrp="1"/>
          </p:cNvSpPr>
          <p:nvPr>
            <p:ph idx="1"/>
          </p:nvPr>
        </p:nvSpPr>
        <p:spPr>
          <a:xfrm>
            <a:off x="304796" y="274320"/>
            <a:ext cx="5638803" cy="63276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2" name="Datumsplatzhalter 2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13" name="Foliennummernplatzhalter 2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3EB871-43C2-4505-B4A8-B26CDB2B4AAC}" type="slidenum">
              <a:t>‹Nr.›</a:t>
            </a:fld>
            <a:endParaRPr lang="de-DE"/>
          </a:p>
        </p:txBody>
      </p:sp>
      <p:sp>
        <p:nvSpPr>
          <p:cNvPr id="14" name="Fußzeilenplatzhalter 2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</p:spTree>
    <p:extLst>
      <p:ext uri="{BB962C8B-B14F-4D97-AF65-F5344CB8AC3E}">
        <p14:creationId xmlns:p14="http://schemas.microsoft.com/office/powerpoint/2010/main" val="149927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8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3" name="Ellipse 1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4" name="Titel 1"/>
          <p:cNvSpPr txBox="1">
            <a:spLocks noGrp="1"/>
          </p:cNvSpPr>
          <p:nvPr>
            <p:ph type="title"/>
          </p:nvPr>
        </p:nvSpPr>
        <p:spPr>
          <a:xfrm rot="5400013">
            <a:off x="3350133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Bildplatzhalter 2"/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rgbClr val="FFF39D"/>
          </a:solidFill>
        </p:spPr>
        <p:txBody>
          <a:bodyPr anchorCtr="1"/>
          <a:lstStyle>
            <a:lvl1pPr marL="0" indent="0" algn="ctr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3"/>
          <p:cNvSpPr txBox="1">
            <a:spLocks noGrp="1"/>
          </p:cNvSpPr>
          <p:nvPr>
            <p:ph type="body" idx="2"/>
          </p:nvPr>
        </p:nvSpPr>
        <p:spPr>
          <a:xfrm>
            <a:off x="6765801" y="264791"/>
            <a:ext cx="1524003" cy="4956048"/>
          </a:xfrm>
        </p:spPr>
        <p:txBody>
          <a:bodyPr/>
          <a:lstStyle>
            <a:lvl1pPr marL="0" indent="0">
              <a:spcBef>
                <a:spcPts val="100"/>
              </a:spcBef>
              <a:spcAft>
                <a:spcPts val="400"/>
              </a:spcAft>
              <a:buNone/>
              <a:defRPr sz="12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Gerade Verbindung 9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8" name="Rechteck 10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9" name="Gerade Verbindung 11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0" name="Gerade Verbindung 18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1" name="Gerade Verbindung 19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701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2" name="Datumsplatzhalter 1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13" name="Foliennummernplatzhalter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AAAE67-1880-4B1B-9F79-1D60B3281DB5}" type="slidenum">
              <a:t>‹Nr.›</a:t>
            </a:fld>
            <a:endParaRPr lang="de-DE"/>
          </a:p>
        </p:txBody>
      </p:sp>
      <p:sp>
        <p:nvSpPr>
          <p:cNvPr id="14" name="Fußzeilenplatzhalter 2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</p:spTree>
    <p:extLst>
      <p:ext uri="{BB962C8B-B14F-4D97-AF65-F5344CB8AC3E}">
        <p14:creationId xmlns:p14="http://schemas.microsoft.com/office/powerpoint/2010/main" val="428065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8103">
            <a:solidFill>
              <a:srgbClr val="FEC3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3" name="Titelplatzhalter 2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Textplatzhalter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/>
          <p:cNvSpPr txBox="1">
            <a:spLocks noGrp="1"/>
          </p:cNvSpPr>
          <p:nvPr>
            <p:ph type="dt" sz="half" idx="2"/>
          </p:nvPr>
        </p:nvSpPr>
        <p:spPr>
          <a:xfrm rot="5400013">
            <a:off x="7589520" y="1081854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575F6D"/>
                </a:solidFill>
                <a:uFillTx/>
                <a:latin typeface="Century Schoolbook"/>
                <a:ea typeface=""/>
                <a:cs typeface=""/>
              </a:defRPr>
            </a:lvl1pPr>
          </a:lstStyle>
          <a:p>
            <a:pPr lvl="0"/>
            <a:r>
              <a:rPr lang="de-DE"/>
              <a:t>14.01.2015</a:t>
            </a:r>
          </a:p>
        </p:txBody>
      </p:sp>
      <p:sp>
        <p:nvSpPr>
          <p:cNvPr id="6" name="Fußzeilenplatzhalter 2"/>
          <p:cNvSpPr txBox="1">
            <a:spLocks noGrp="1"/>
          </p:cNvSpPr>
          <p:nvPr>
            <p:ph type="ftr" sz="quarter" idx="3"/>
          </p:nvPr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575F6D"/>
                </a:solidFill>
                <a:uFillTx/>
                <a:latin typeface="Century Schoolbook"/>
                <a:ea typeface=""/>
                <a:cs typeface=""/>
              </a:defRPr>
            </a:lvl1pPr>
          </a:lstStyle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7" name="Gerade Verbindung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8" name="Gerade Verbindung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9046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9" name="Rechteck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>
              <a:alpha val="87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0" name="Gerade Verbindung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1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2" name="Foliennummernplatzhalter 22"/>
          <p:cNvSpPr txBox="1">
            <a:spLocks noGrp="1"/>
          </p:cNvSpPr>
          <p:nvPr>
            <p:ph type="sldNum" sz="quarter" idx="4"/>
          </p:nvPr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1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  <a:ea typeface=""/>
                <a:cs typeface=""/>
              </a:defRPr>
            </a:lvl1pPr>
          </a:lstStyle>
          <a:p>
            <a:pPr lvl="0"/>
            <a:fld id="{186DC0E3-6375-4D8A-9CE2-5674DA319AAB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3000" b="0" i="0" u="none" strike="noStrike" kern="1200" cap="small" spc="0" baseline="0">
          <a:solidFill>
            <a:srgbClr val="575F6D"/>
          </a:solidFill>
          <a:uFillTx/>
          <a:latin typeface="Century Schoolbook"/>
          <a:ea typeface=""/>
          <a:cs typeface="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FE8637"/>
        </a:buClr>
        <a:buSzPct val="70000"/>
        <a:buFont typeface="Wingdings"/>
        <a:buChar char="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entury Schoolbook"/>
          <a:ea typeface=""/>
          <a:cs typeface=""/>
        </a:defRPr>
      </a:lvl1pPr>
      <a:lvl2pPr marL="640080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FE8637"/>
        </a:buClr>
        <a:buSzPct val="80000"/>
        <a:buFont typeface="Wingdings 2"/>
        <a:buChar char=""/>
        <a:tabLst/>
        <a:defRPr lang="de-DE" sz="2100" b="0" i="0" u="none" strike="noStrike" kern="1200" cap="none" spc="0" baseline="0">
          <a:solidFill>
            <a:srgbClr val="000000"/>
          </a:solidFill>
          <a:uFillTx/>
          <a:latin typeface="Century Schoolbook"/>
          <a:ea typeface=""/>
          <a:cs typeface=""/>
        </a:defRPr>
      </a:lvl2pPr>
      <a:lvl3pPr marL="91440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E0752F"/>
        </a:buClr>
        <a:buSzPct val="60000"/>
        <a:buFont typeface="Wingdings"/>
        <a:buChar char="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entury Schoolbook"/>
          <a:ea typeface=""/>
          <a:cs typeface=""/>
        </a:defRPr>
      </a:lvl3pPr>
      <a:lvl4pPr marL="118872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FEC3AE"/>
        </a:buClr>
        <a:buSzPct val="60000"/>
        <a:buFont typeface="Wingdings"/>
        <a:buChar char="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entury Schoolbook"/>
          <a:ea typeface=""/>
          <a:cs typeface=""/>
        </a:defRPr>
      </a:lvl4pPr>
      <a:lvl5pPr marL="1463040" marR="0" lvl="4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BDCAE9"/>
        </a:buClr>
        <a:buSzPct val="68000"/>
        <a:buFont typeface="Wingdings 2"/>
        <a:buChar char=""/>
        <a:tabLst/>
        <a:defRPr lang="de-DE" sz="1600" b="0" i="0" u="none" strike="noStrike" kern="1200" cap="none" spc="0" baseline="0">
          <a:solidFill>
            <a:srgbClr val="000000"/>
          </a:solidFill>
          <a:uFillTx/>
          <a:latin typeface="Century Schoolbook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erausforderndes_verhalten@web.d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2267739" y="1124744"/>
            <a:ext cx="6172200" cy="2880320"/>
          </a:xfrm>
        </p:spPr>
        <p:txBody>
          <a:bodyPr/>
          <a:lstStyle/>
          <a:p>
            <a:pPr lvl="0" algn="ctr"/>
            <a:r>
              <a:rPr lang="de-DE" sz="2700" dirty="0"/>
              <a:t>Was steht hinter originellem Verhalten? </a:t>
            </a:r>
            <a:br>
              <a:rPr lang="de-DE" sz="2700" dirty="0"/>
            </a:br>
            <a:br>
              <a:rPr lang="de-DE" sz="2700" dirty="0"/>
            </a:br>
            <a:r>
              <a:rPr lang="de-DE" sz="2700" dirty="0"/>
              <a:t>„Kinder, die Probleme machen, haben welche“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/>
        <p:txBody>
          <a:bodyPr anchorCtr="1"/>
          <a:lstStyle/>
          <a:p>
            <a:pPr lvl="0" algn="ctr"/>
            <a:endParaRPr lang="de-DE" dirty="0"/>
          </a:p>
          <a:p>
            <a:pPr lvl="0" algn="ctr"/>
            <a:r>
              <a:rPr lang="de-DE" dirty="0"/>
              <a:t>5.Fachtag 2plus </a:t>
            </a:r>
          </a:p>
          <a:p>
            <a:pPr lvl="0" algn="ctr"/>
            <a:r>
              <a:rPr lang="de-DE" dirty="0"/>
              <a:t>5. November 2022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1A923-DB10-42E7-6DA3-BC70CD73A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Ute Schnabel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F80319-34CA-5087-8B48-5A672F9D5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Schulleiterin des Förderzentrums „Clemens Winkler“, Schule mit dem Förderschwerpunkt emotional-soziale Entwicklung in Brand-Erbisdorf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Vorsitzende des Landesverbandes Sonderpädagogik in Sachsen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01DB04-0FFB-1F54-5C23-4FDE627E0B16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5. Fachtag 2plus - Ute Schnabel</a:t>
            </a:r>
          </a:p>
        </p:txBody>
      </p:sp>
    </p:spTree>
    <p:extLst>
      <p:ext uri="{BB962C8B-B14F-4D97-AF65-F5344CB8AC3E}">
        <p14:creationId xmlns:p14="http://schemas.microsoft.com/office/powerpoint/2010/main" val="123844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/>
              <a:t>Gliederung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de-DE" dirty="0"/>
          </a:p>
          <a:p>
            <a:pPr marL="0" lvl="0" indent="0">
              <a:buNone/>
            </a:pPr>
            <a:endParaRPr lang="de-DE" dirty="0"/>
          </a:p>
          <a:p>
            <a:pPr marL="0" lvl="0" indent="0">
              <a:buNone/>
            </a:pPr>
            <a:endParaRPr lang="de-DE" dirty="0"/>
          </a:p>
          <a:p>
            <a:pPr marL="457200" lvl="0" indent="-457200">
              <a:buAutoNum type="arabicPeriod"/>
            </a:pPr>
            <a:r>
              <a:rPr lang="de-DE" dirty="0"/>
              <a:t>Originelles Verhalten</a:t>
            </a:r>
          </a:p>
          <a:p>
            <a:pPr marL="457200" lvl="0" indent="-457200">
              <a:buAutoNum type="arabicPeriod"/>
            </a:pPr>
            <a:r>
              <a:rPr lang="de-DE" dirty="0"/>
              <a:t>Inklusion = Menschenrecht</a:t>
            </a:r>
          </a:p>
          <a:p>
            <a:pPr marL="457200" lvl="0" indent="-457200">
              <a:buAutoNum type="arabicPeriod"/>
            </a:pPr>
            <a:r>
              <a:rPr lang="de-DE" dirty="0"/>
              <a:t>Wie entstehen Verhaltensstörungen?</a:t>
            </a:r>
          </a:p>
          <a:p>
            <a:pPr marL="0" lvl="0" indent="0">
              <a:buNone/>
            </a:pPr>
            <a:endParaRPr lang="de-DE" dirty="0"/>
          </a:p>
          <a:p>
            <a:pPr marL="457200" lvl="0" indent="-457200">
              <a:buAutoNum type="arabicPeriod"/>
            </a:pPr>
            <a:endParaRPr lang="de-DE" dirty="0"/>
          </a:p>
        </p:txBody>
      </p:sp>
      <p:sp>
        <p:nvSpPr>
          <p:cNvPr id="4" name="Foliennummernplatzhalter 4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A1F699-0836-4369-A189-0EA9EF1708CA}" type="slidenum">
              <a:t>3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5" name="Fußzeilenplatzhalter 5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6" name="Foliennummernplatzhalter 6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FCB0F9-66BB-442A-9565-882818EAA993}" type="slidenum">
              <a:t>3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7" name="Foliennummernplatzhalter 8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BADB46-F444-4CD0-9749-00252C6E76B4}" type="slidenum">
              <a:t>3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8" name="Fußzeilenplatzhalter 8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9" name="Foliennummernplatzhalter 9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D9AE46-DB64-4FEA-9E4E-7C58E3080716}" type="slidenum">
              <a:t>3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0" name="Fußzeilenplatzhalter 12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5. Fachtag 2plus - Ute Schnabel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3926D-F3D2-4B95-9DEC-5B9E59DA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Originelles Verhalten – (k)eine „echte“ Behinderung?!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D37369-3E48-3B6A-1031-BEB850FB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600200"/>
            <a:ext cx="3394720" cy="2404864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Verhaltensstörung</a:t>
            </a:r>
          </a:p>
          <a:p>
            <a:r>
              <a:rPr lang="de-DE" dirty="0"/>
              <a:t>V.-behinderung</a:t>
            </a:r>
          </a:p>
          <a:p>
            <a:r>
              <a:rPr lang="de-DE" dirty="0"/>
              <a:t>V.-auffälligkeit</a:t>
            </a:r>
          </a:p>
          <a:p>
            <a:r>
              <a:rPr lang="de-DE" dirty="0"/>
              <a:t>herausforderndes V.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2A5DA2-9EED-D681-D8FF-95DB9E25CA7B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5. Fachtag 2plus - Ute Schnabel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3C7A16B-B828-8098-6514-BFFFB891C4A5}"/>
              </a:ext>
            </a:extLst>
          </p:cNvPr>
          <p:cNvSpPr txBox="1"/>
          <p:nvPr/>
        </p:nvSpPr>
        <p:spPr>
          <a:xfrm rot="895641">
            <a:off x="3704779" y="1954777"/>
            <a:ext cx="4649543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u="sng" dirty="0">
                <a:highlight>
                  <a:srgbClr val="C0C0C0"/>
                </a:highlight>
              </a:rPr>
              <a:t>Sonderpädagogische Förderschwerpunkte</a:t>
            </a:r>
          </a:p>
          <a:p>
            <a:endParaRPr lang="de-DE" dirty="0">
              <a:highlight>
                <a:srgbClr val="C0C0C0"/>
              </a:highlight>
            </a:endParaRPr>
          </a:p>
          <a:p>
            <a:r>
              <a:rPr lang="de-DE" sz="2000" dirty="0">
                <a:highlight>
                  <a:srgbClr val="C0C0C0"/>
                </a:highlight>
              </a:rPr>
              <a:t>Sehen</a:t>
            </a:r>
          </a:p>
          <a:p>
            <a:r>
              <a:rPr lang="de-DE" sz="2000" dirty="0">
                <a:highlight>
                  <a:srgbClr val="C0C0C0"/>
                </a:highlight>
              </a:rPr>
              <a:t>Hören</a:t>
            </a:r>
          </a:p>
          <a:p>
            <a:r>
              <a:rPr lang="de-DE" sz="2000" dirty="0">
                <a:highlight>
                  <a:srgbClr val="C0C0C0"/>
                </a:highlight>
              </a:rPr>
              <a:t>Sprache</a:t>
            </a:r>
          </a:p>
          <a:p>
            <a:r>
              <a:rPr lang="de-DE" sz="2000" dirty="0">
                <a:highlight>
                  <a:srgbClr val="C0C0C0"/>
                </a:highlight>
              </a:rPr>
              <a:t>Körperlich-motorische Entwicklung</a:t>
            </a:r>
          </a:p>
          <a:p>
            <a:endParaRPr lang="de-DE" sz="2000" dirty="0">
              <a:highlight>
                <a:srgbClr val="C0C0C0"/>
              </a:highlight>
            </a:endParaRPr>
          </a:p>
          <a:p>
            <a:r>
              <a:rPr lang="de-DE" sz="2000" dirty="0">
                <a:highlight>
                  <a:srgbClr val="C0C0C0"/>
                </a:highlight>
              </a:rPr>
              <a:t>Geistige Entwicklung</a:t>
            </a:r>
          </a:p>
          <a:p>
            <a:endParaRPr lang="de-DE" sz="2000" dirty="0">
              <a:highlight>
                <a:srgbClr val="C0C0C0"/>
              </a:highlight>
            </a:endParaRPr>
          </a:p>
          <a:p>
            <a:r>
              <a:rPr lang="de-DE" sz="2000" dirty="0">
                <a:highlight>
                  <a:srgbClr val="C0C0C0"/>
                </a:highlight>
              </a:rPr>
              <a:t>Lernen</a:t>
            </a:r>
          </a:p>
          <a:p>
            <a:r>
              <a:rPr lang="de-DE" sz="2000" dirty="0">
                <a:highlight>
                  <a:srgbClr val="C0C0C0"/>
                </a:highlight>
              </a:rPr>
              <a:t>Emotional-soziale Entwicklung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66AFEE0-1E3F-A891-DBDC-33FA84B2A2EC}"/>
              </a:ext>
            </a:extLst>
          </p:cNvPr>
          <p:cNvSpPr txBox="1"/>
          <p:nvPr/>
        </p:nvSpPr>
        <p:spPr>
          <a:xfrm>
            <a:off x="1403648" y="5157192"/>
            <a:ext cx="3208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  <a:highlight>
                  <a:srgbClr val="C0C0C0"/>
                </a:highlight>
              </a:rPr>
              <a:t>Autismus-Spektrum-Störung</a:t>
            </a:r>
          </a:p>
        </p:txBody>
      </p:sp>
    </p:spTree>
    <p:extLst>
      <p:ext uri="{BB962C8B-B14F-4D97-AF65-F5344CB8AC3E}">
        <p14:creationId xmlns:p14="http://schemas.microsoft.com/office/powerpoint/2010/main" val="323502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2. Inklusion ist Menschenrecht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UN-BRK = 	bundesdeutsches Recht</a:t>
            </a:r>
          </a:p>
          <a:p>
            <a:pPr marL="365760" lvl="1" indent="0">
              <a:buNone/>
            </a:pPr>
            <a:r>
              <a:rPr lang="de-DE" dirty="0"/>
              <a:t>			sächsisches Recht</a:t>
            </a:r>
          </a:p>
          <a:p>
            <a:pPr marL="365760" lvl="1" indent="0">
              <a:buNone/>
            </a:pPr>
            <a:endParaRPr lang="de-DE" dirty="0"/>
          </a:p>
          <a:p>
            <a:pPr marL="365760" lvl="1" indent="0">
              <a:buNone/>
            </a:pPr>
            <a:r>
              <a:rPr lang="de-DE" dirty="0"/>
              <a:t>Schulgesetz und Schulordnungen entsprechen diesem Recht  -	trotzdem Finanzierungsvorbehalt</a:t>
            </a:r>
          </a:p>
          <a:p>
            <a:pPr marL="365760" lvl="1" indent="0">
              <a:buNone/>
            </a:pPr>
            <a:r>
              <a:rPr lang="de-DE" dirty="0"/>
              <a:t>		Elternwille hat Vorrang</a:t>
            </a:r>
          </a:p>
          <a:p>
            <a:pPr marL="365760" lvl="1" indent="0">
              <a:buNone/>
            </a:pPr>
            <a:endParaRPr lang="de-DE" dirty="0"/>
          </a:p>
          <a:p>
            <a:pPr marL="365760" lvl="1" indent="0">
              <a:buNone/>
            </a:pPr>
            <a:endParaRPr lang="de-DE" dirty="0"/>
          </a:p>
          <a:p>
            <a:pPr marL="365760" lvl="1" indent="0">
              <a:buNone/>
            </a:pPr>
            <a:r>
              <a:rPr lang="de-DE" dirty="0"/>
              <a:t>Abgesehen davon: In einer </a:t>
            </a:r>
            <a:r>
              <a:rPr lang="de-DE" b="1" dirty="0"/>
              <a:t>„guten“ </a:t>
            </a:r>
            <a:r>
              <a:rPr lang="de-DE" dirty="0"/>
              <a:t>Schule kann man positives Verhalten bei weitem besser lernen.</a:t>
            </a:r>
          </a:p>
          <a:p>
            <a:pPr marL="365760" lvl="1" indent="0">
              <a:buNone/>
            </a:pPr>
            <a:endParaRPr lang="de-DE" dirty="0"/>
          </a:p>
          <a:p>
            <a:pPr marL="365760" lvl="1" indent="0">
              <a:buNone/>
            </a:pPr>
            <a:r>
              <a:rPr lang="de-DE" dirty="0"/>
              <a:t>„gute Schule“ bedeutet: …</a:t>
            </a:r>
          </a:p>
        </p:txBody>
      </p:sp>
      <p:sp>
        <p:nvSpPr>
          <p:cNvPr id="4" name="Foliennummernplatzhalter 3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2E4310-4605-46BB-9188-964DBD4FB40D}" type="slidenum">
              <a:t>5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5" name="Fußzeilenplatzhalter 4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6" name="Fußzeilenplatzhalter 8"/>
          <p:cNvSpPr txBox="1"/>
          <p:nvPr/>
        </p:nvSpPr>
        <p:spPr>
          <a:xfrm rot="5400013">
            <a:off x="7016503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5. Fachtag 2plus - Ute Schnabel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/>
              <a:t>Lehrer-Schüler-Beziehung</a:t>
            </a:r>
          </a:p>
        </p:txBody>
      </p:sp>
      <p:sp>
        <p:nvSpPr>
          <p:cNvPr id="3" name="Inhaltsplatzhalter 6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950298" cy="4873752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de-DE" dirty="0"/>
              <a:t>Grundvoraussetzung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		Echtheit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		Empathie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		Wertschätzung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- klares Rollenverständnis des Lehrers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- hohe Professionalität 	vs. Ausbildung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- Selbstsicherheit		vs. Bild in der Öffentlichkeit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- Konsequenz		vs. Elternwille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- Gerechtigkeit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- Berufsethos</a:t>
            </a:r>
          </a:p>
          <a:p>
            <a:pPr lvl="0">
              <a:lnSpc>
                <a:spcPct val="90000"/>
              </a:lnSpc>
              <a:buNone/>
            </a:pPr>
            <a:r>
              <a:rPr lang="de-DE" dirty="0"/>
              <a:t>- Humor, Verständnis, Geduld, Kreativität</a:t>
            </a:r>
          </a:p>
          <a:p>
            <a:pPr lvl="0"/>
            <a:endParaRPr lang="de-DE" dirty="0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E1D52F5-5D30-469F-88E7-2BFF112FF7BF}" type="slidenum">
              <a:t>6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5" name="Fußzeilenplatzhalter 8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5. Fachtag 2plus - Ute Schnabel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3. Wie entstehen VS?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biologisch-medizinische Ursachen</a:t>
            </a:r>
          </a:p>
          <a:p>
            <a:pPr lvl="0"/>
            <a:r>
              <a:rPr lang="de-DE" dirty="0"/>
              <a:t>psychische Faktoren</a:t>
            </a:r>
          </a:p>
          <a:p>
            <a:pPr lvl="0"/>
            <a:r>
              <a:rPr lang="de-DE" dirty="0"/>
              <a:t>lerntheoretische Hintergründe</a:t>
            </a:r>
          </a:p>
          <a:p>
            <a:pPr lvl="0"/>
            <a:r>
              <a:rPr lang="de-DE" dirty="0"/>
              <a:t>sozio-ökonomische Faktoren</a:t>
            </a:r>
          </a:p>
          <a:p>
            <a:pPr lvl="0"/>
            <a:r>
              <a:rPr lang="de-DE" dirty="0"/>
              <a:t>Stigmatisierungsprozesse</a:t>
            </a:r>
          </a:p>
          <a:p>
            <a:pPr lvl="0"/>
            <a:r>
              <a:rPr lang="de-DE" dirty="0"/>
              <a:t> …</a:t>
            </a:r>
          </a:p>
        </p:txBody>
      </p:sp>
      <p:sp>
        <p:nvSpPr>
          <p:cNvPr id="4" name="Foliennummernplatzhalter 3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636C35-FF94-41AB-91B1-9B318E0D74EF}" type="slidenum">
              <a:t>7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5" name="Fußzeilenplatzhalter 4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6" name="Fußzeilenplatzhalter 8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5. Fachtag 2plus - Ute Schnabel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Verhaltensauffälligkeiten sind subjektiv bedeutsam, also sinnvoll</a:t>
            </a:r>
          </a:p>
          <a:p>
            <a:pPr lvl="0"/>
            <a:r>
              <a:rPr lang="de-DE" dirty="0"/>
              <a:t>VA sollten funktional betrachtet werden</a:t>
            </a:r>
          </a:p>
          <a:p>
            <a:pPr lvl="0"/>
            <a:r>
              <a:rPr lang="de-DE" dirty="0"/>
              <a:t>VA sind in der Regel erlernt</a:t>
            </a:r>
          </a:p>
          <a:p>
            <a:pPr lvl="0"/>
            <a:r>
              <a:rPr lang="de-DE" dirty="0"/>
              <a:t>VA lassen sich am besten ganzheitlich verstehen und aufbereiten</a:t>
            </a:r>
          </a:p>
          <a:p>
            <a:pPr lvl="0"/>
            <a:r>
              <a:rPr lang="de-DE" dirty="0"/>
              <a:t>VA haben nicht nur Funktion, sondern auch mehrere Bedeutungen</a:t>
            </a:r>
          </a:p>
          <a:p>
            <a:pPr lvl="1"/>
            <a:r>
              <a:rPr lang="de-DE" dirty="0"/>
              <a:t>Kommunikation, Mitteilung, Arbeitsflucht, Entweichen, Vermeidung, Selbstschutz, Objekte erlangen und/oder nutzen, sich Reize verschaffen, Verlangen nach Aufmerksamkeit, Zuwendung</a:t>
            </a:r>
          </a:p>
        </p:txBody>
      </p:sp>
      <p:sp>
        <p:nvSpPr>
          <p:cNvPr id="4" name="Foliennummernplatzhalter 3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7E5181-B82E-4B64-9A71-8A5A087C7031}" type="slidenum">
              <a:t>8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5" name="Fußzeilenplatzhalter 4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6" name="Foliennummernplatzhalter 7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E6665D-96D8-4969-8E2F-3F03DD1E435B}" type="slidenum">
              <a:t>8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7" name="Fußzeilenplatzhalter 10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5. Fachtag 2plus - Ute Schnabel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6106692"/>
          </a:xfrm>
        </p:spPr>
        <p:txBody>
          <a:bodyPr anchorCtr="1"/>
          <a:lstStyle/>
          <a:p>
            <a:pPr lvl="0" algn="ctr"/>
            <a:r>
              <a:rPr lang="de-DE" sz="2800" dirty="0"/>
              <a:t>Vielen Dank für Ihre Aufmerksamkeit!</a:t>
            </a:r>
            <a:br>
              <a:rPr lang="de-DE" sz="2800" dirty="0"/>
            </a:br>
            <a:br>
              <a:rPr lang="de-DE" sz="2800" dirty="0"/>
            </a:br>
            <a:r>
              <a:rPr lang="de-DE" sz="2800" dirty="0"/>
              <a:t>Mail:</a:t>
            </a:r>
            <a:br>
              <a:rPr lang="de-DE" sz="2800" dirty="0"/>
            </a:br>
            <a:br>
              <a:rPr lang="de-DE" sz="2800" dirty="0"/>
            </a:br>
            <a:r>
              <a:rPr lang="de-DE" sz="2800" dirty="0"/>
              <a:t> </a:t>
            </a:r>
            <a:r>
              <a:rPr lang="de-DE" sz="2800" u="sng" dirty="0">
                <a:hlinkClick r:id="rId2"/>
              </a:rPr>
              <a:t>herausforderndes_verhalten@web.de</a:t>
            </a:r>
            <a:r>
              <a:rPr lang="de-DE" sz="2800" u="sng" dirty="0"/>
              <a:t> </a:t>
            </a:r>
            <a:br>
              <a:rPr lang="de-DE" sz="2800" b="1" dirty="0"/>
            </a:br>
            <a:br>
              <a:rPr lang="de-DE" sz="2800" b="1" dirty="0"/>
            </a:br>
            <a:br>
              <a:rPr lang="de-DE" sz="2800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Foliennummernplatzhalter 2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C86CDA-DCF8-491D-B0F2-063B4C6C2E80}" type="slidenum">
              <a:t>9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4" name="Foliennummernplatzhalter 5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8EF5F6-9661-481E-A573-55CC4A63D050}" type="slidenum">
              <a:t>9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5" name="Foliennummernplatzhalter 7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75F7A2-842B-4549-A0AB-3A93438A8EDB}" type="slidenum">
              <a:t>9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6" name="Foliennummernplatzhalter 7"/>
          <p:cNvSpPr txBox="1"/>
          <p:nvPr/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45DE81-7D3A-48E3-A51C-5861AC362663}" type="slidenum">
              <a:t>9</a:t>
            </a:fld>
            <a:endParaRPr lang="de-DE" sz="1400" b="1" i="0" u="none" strike="noStrike" kern="1200" cap="none" spc="0" baseline="0">
              <a:solidFill>
                <a:srgbClr val="FFFFFF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7" name="Fußzeilenplatzhalter 10"/>
          <p:cNvSpPr txBox="1"/>
          <p:nvPr/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575F6D"/>
              </a:solidFill>
              <a:uFillTx/>
              <a:latin typeface="Century Schoolbook"/>
              <a:ea typeface=""/>
              <a:cs typeface="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5. Fachtag 2plus - Ute Schnabel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reu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378</Words>
  <Application>Microsoft Office PowerPoint</Application>
  <PresentationFormat>Bildschirmpräsentation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Nereus</vt:lpstr>
      <vt:lpstr>Was steht hinter originellem Verhalten?   „Kinder, die Probleme machen, haben welche“</vt:lpstr>
      <vt:lpstr>Ute Schnabel</vt:lpstr>
      <vt:lpstr>Gliederung</vt:lpstr>
      <vt:lpstr>1. Originelles Verhalten – (k)eine „echte“ Behinderung?!</vt:lpstr>
      <vt:lpstr>2. Inklusion ist Menschenrecht</vt:lpstr>
      <vt:lpstr>Lehrer-Schüler-Beziehung</vt:lpstr>
      <vt:lpstr>3. Wie entstehen VS?</vt:lpstr>
      <vt:lpstr>PowerPoint-Präsentation</vt:lpstr>
      <vt:lpstr>Vielen Dank für Ihre Aufmerksamkeit!  Mail:   herausforderndes_verhalten@web.de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Lehrer – trau dich!</dc:title>
  <dc:creator>Ute</dc:creator>
  <cp:lastModifiedBy>dr. Beata Brězanowa</cp:lastModifiedBy>
  <cp:revision>22</cp:revision>
  <cp:lastPrinted>2015-01-14T07:44:21Z</cp:lastPrinted>
  <dcterms:created xsi:type="dcterms:W3CDTF">2014-10-04T11:20:47Z</dcterms:created>
  <dcterms:modified xsi:type="dcterms:W3CDTF">2023-02-07T13:35:16Z</dcterms:modified>
</cp:coreProperties>
</file>